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2"/>
  </p:notesMasterIdLst>
  <p:sldIdLst>
    <p:sldId id="256" r:id="rId2"/>
    <p:sldId id="279" r:id="rId3"/>
    <p:sldId id="257" r:id="rId4"/>
    <p:sldId id="280" r:id="rId5"/>
    <p:sldId id="281" r:id="rId6"/>
    <p:sldId id="274" r:id="rId7"/>
    <p:sldId id="275" r:id="rId8"/>
    <p:sldId id="282" r:id="rId9"/>
    <p:sldId id="276" r:id="rId10"/>
    <p:sldId id="283" r:id="rId11"/>
    <p:sldId id="284" r:id="rId12"/>
    <p:sldId id="261" r:id="rId13"/>
    <p:sldId id="278" r:id="rId14"/>
    <p:sldId id="285" r:id="rId15"/>
    <p:sldId id="286" r:id="rId16"/>
    <p:sldId id="287" r:id="rId17"/>
    <p:sldId id="288" r:id="rId18"/>
    <p:sldId id="289" r:id="rId19"/>
    <p:sldId id="298" r:id="rId20"/>
    <p:sldId id="290" r:id="rId21"/>
    <p:sldId id="293" r:id="rId22"/>
    <p:sldId id="295" r:id="rId23"/>
    <p:sldId id="294" r:id="rId24"/>
    <p:sldId id="297" r:id="rId25"/>
    <p:sldId id="296" r:id="rId26"/>
    <p:sldId id="299" r:id="rId27"/>
    <p:sldId id="300" r:id="rId28"/>
    <p:sldId id="265" r:id="rId29"/>
    <p:sldId id="291" r:id="rId30"/>
    <p:sldId id="26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riş" id="{5B1AB137-8EFC-4685-800E-5174B4E01423}">
          <p14:sldIdLst>
            <p14:sldId id="256"/>
            <p14:sldId id="279"/>
            <p14:sldId id="257"/>
            <p14:sldId id="280"/>
            <p14:sldId id="281"/>
            <p14:sldId id="274"/>
            <p14:sldId id="275"/>
            <p14:sldId id="282"/>
            <p14:sldId id="276"/>
            <p14:sldId id="283"/>
          </p14:sldIdLst>
        </p14:section>
        <p14:section name="Gelişme" id="{5614A993-A7BA-419A-BF72-C06319A6FDE2}">
          <p14:sldIdLst>
            <p14:sldId id="284"/>
            <p14:sldId id="261"/>
            <p14:sldId id="278"/>
            <p14:sldId id="285"/>
            <p14:sldId id="286"/>
            <p14:sldId id="287"/>
            <p14:sldId id="288"/>
            <p14:sldId id="289"/>
            <p14:sldId id="298"/>
            <p14:sldId id="290"/>
            <p14:sldId id="293"/>
            <p14:sldId id="295"/>
            <p14:sldId id="294"/>
            <p14:sldId id="297"/>
            <p14:sldId id="296"/>
            <p14:sldId id="299"/>
            <p14:sldId id="300"/>
          </p14:sldIdLst>
        </p14:section>
        <p14:section name="Sonuç" id="{16C9B82D-1217-4CD9-97A7-04520FDA0FE9}">
          <p14:sldIdLst>
            <p14:sldId id="265"/>
            <p14:sldId id="291"/>
            <p14:sldId id="264"/>
          </p14:sldIdLst>
        </p14:section>
        <p14:section name="Son" id="{8F40C9D1-906A-404A-89AE-5091E3C4901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32" autoAdjust="0"/>
  </p:normalViewPr>
  <p:slideViewPr>
    <p:cSldViewPr snapToGrid="0" showGuides="1">
      <p:cViewPr varScale="1">
        <p:scale>
          <a:sx n="78" d="100"/>
          <a:sy n="78" d="100"/>
        </p:scale>
        <p:origin x="80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1DC84-642F-4EE8-BF5A-653D1A2ED0D7}" type="datetimeFigureOut">
              <a:rPr lang="tr-TR" smtClean="0"/>
              <a:t>26.12.2018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D66FA-6A58-4410-9BEA-F5D41412675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0772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D66FA-6A58-4410-9BEA-F5D41412675A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2051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D66FA-6A58-4410-9BEA-F5D41412675A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0668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D66FA-6A58-4410-9BEA-F5D41412675A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1860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D66FA-6A58-4410-9BEA-F5D41412675A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0212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CD66FA-6A58-4410-9BEA-F5D41412675A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6724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12/26/2018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12/26/2018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12/26/2018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12/26/2018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12/26/2018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12/26/2018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2886AC9-89C6-48F8-9905-0045B579B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0380"/>
            <a:ext cx="12192000" cy="2718620"/>
          </a:xfrm>
        </p:spPr>
        <p:txBody>
          <a:bodyPr>
            <a:noAutofit/>
          </a:bodyPr>
          <a:lstStyle/>
          <a:p>
            <a:pPr algn="ctr"/>
            <a:r>
              <a:rPr lang="tr-TR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Konuşmacı Doğrulama Sistemlerinde Tekrar Saldırısı Tespiti İçin Yapay Sinir Ağlarının Kullanılması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8957FDD-F5A1-4FF0-B2AC-C1A18911F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39380"/>
            <a:ext cx="9704439" cy="2718619"/>
          </a:xfrm>
        </p:spPr>
        <p:txBody>
          <a:bodyPr>
            <a:normAutofit lnSpcReduction="10000"/>
          </a:bodyPr>
          <a:lstStyle/>
          <a:p>
            <a:r>
              <a:rPr lang="tr-TR" u="sng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Öğrenci: Bekir BAKAR, 161082310</a:t>
            </a:r>
          </a:p>
          <a:p>
            <a:r>
              <a:rPr lang="tr-TR" u="sng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Danışman: Doç. Dr. Cemal HANİLÇİ</a:t>
            </a:r>
          </a:p>
          <a:p>
            <a:endParaRPr lang="tr-TR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u="sng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Yüksek Lisans Tez Savunması, 26 Aralık 2018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F8F16C5-4F7A-4EA4-8459-977419086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118" y="4928118"/>
            <a:ext cx="1929882" cy="192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24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>
            <a:extLst>
              <a:ext uri="{FF2B5EF4-FFF2-40B4-BE49-F238E27FC236}">
                <a16:creationId xmlns:a16="http://schemas.microsoft.com/office/drawing/2014/main" id="{0252AF31-AF62-4B7B-811C-74F6A4E6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986116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Yanıltma Saldırıları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762422E-D8A0-4BD5-92D0-E4C7883F5520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b="1213"/>
          <a:stretch/>
        </p:blipFill>
        <p:spPr bwMode="auto">
          <a:xfrm>
            <a:off x="344130" y="1986116"/>
            <a:ext cx="5751870" cy="43556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T_1000003">
            <a:hlinkClick r:id="" action="ppaction://media"/>
            <a:extLst>
              <a:ext uri="{FF2B5EF4-FFF2-40B4-BE49-F238E27FC236}">
                <a16:creationId xmlns:a16="http://schemas.microsoft.com/office/drawing/2014/main" id="{B815CF79-6D20-431F-ADF3-D551380F50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12955" y="2535596"/>
            <a:ext cx="487363" cy="487363"/>
          </a:xfrm>
          <a:prstGeom prst="rect">
            <a:avLst/>
          </a:prstGeom>
        </p:spPr>
      </p:pic>
      <p:pic>
        <p:nvPicPr>
          <p:cNvPr id="8" name="T_1001511">
            <a:hlinkClick r:id="" action="ppaction://media"/>
            <a:extLst>
              <a:ext uri="{FF2B5EF4-FFF2-40B4-BE49-F238E27FC236}">
                <a16:creationId xmlns:a16="http://schemas.microsoft.com/office/drawing/2014/main" id="{0E4939BC-4020-421D-A9B5-A871DB3BDDE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12955" y="4767519"/>
            <a:ext cx="487363" cy="48736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E0E681F7-E5C5-4A33-BFC5-33D07039E88D}"/>
              </a:ext>
            </a:extLst>
          </p:cNvPr>
          <p:cNvSpPr txBox="1"/>
          <p:nvPr/>
        </p:nvSpPr>
        <p:spPr>
          <a:xfrm>
            <a:off x="9298784" y="2407321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Gerçek Ses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3EBE7601-A168-4E05-BBAE-DB2E83BE7875}"/>
              </a:ext>
            </a:extLst>
          </p:cNvPr>
          <p:cNvSpPr txBox="1"/>
          <p:nvPr/>
        </p:nvSpPr>
        <p:spPr>
          <a:xfrm>
            <a:off x="9452672" y="4688034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Sahte Ses</a:t>
            </a:r>
          </a:p>
        </p:txBody>
      </p:sp>
    </p:spTree>
    <p:extLst>
      <p:ext uri="{BB962C8B-B14F-4D97-AF65-F5344CB8AC3E}">
        <p14:creationId xmlns:p14="http://schemas.microsoft.com/office/powerpoint/2010/main" val="403799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59D46E-85F7-43AE-94A3-B8411FB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011680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 Tabanı</a:t>
            </a:r>
            <a:endParaRPr lang="tr-TR" sz="6600" dirty="0">
              <a:solidFill>
                <a:schemeClr val="tx1"/>
              </a:solidFill>
            </a:endParaRPr>
          </a:p>
        </p:txBody>
      </p:sp>
      <p:sp>
        <p:nvSpPr>
          <p:cNvPr id="9" name="İçerik Yer Tutucusu 8">
            <a:extLst>
              <a:ext uri="{FF2B5EF4-FFF2-40B4-BE49-F238E27FC236}">
                <a16:creationId xmlns:a16="http://schemas.microsoft.com/office/drawing/2014/main" id="{D77D6103-4641-4510-80C8-7DF441BB5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5" y="2011681"/>
            <a:ext cx="11562736" cy="484631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Saldırı tespiti için  yapılan çalışmaların karşılaştırılabilmesi ve karşı önlemlerin iyileştirilebilmesi için ortak bir veri tabanı gereklidir. 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ASVspoof 2015 yarışması düzenlenmiş ve yarışma ile aynı ismi taşıyan ASVspoof 2015 veri tabanı oluşturulmuştur.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ASVspoof 2015’in devamında ASVspoof 2017 düzenlenmiştir.</a:t>
            </a:r>
          </a:p>
          <a:p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48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59D46E-85F7-43AE-94A3-B8411FB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976284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 Tabanı</a:t>
            </a:r>
            <a:endParaRPr lang="tr-TR" sz="66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A23C2874-C575-4199-9DD8-063F75C59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358296"/>
              </p:ext>
            </p:extLst>
          </p:nvPr>
        </p:nvGraphicFramePr>
        <p:xfrm>
          <a:off x="1058985" y="1976284"/>
          <a:ext cx="10074030" cy="2905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2194">
                  <a:extLst>
                    <a:ext uri="{9D8B030D-6E8A-4147-A177-3AD203B41FA5}">
                      <a16:colId xmlns:a16="http://schemas.microsoft.com/office/drawing/2014/main" val="1455437150"/>
                    </a:ext>
                  </a:extLst>
                </a:gridCol>
                <a:gridCol w="2045109">
                  <a:extLst>
                    <a:ext uri="{9D8B030D-6E8A-4147-A177-3AD203B41FA5}">
                      <a16:colId xmlns:a16="http://schemas.microsoft.com/office/drawing/2014/main" val="3409445019"/>
                    </a:ext>
                  </a:extLst>
                </a:gridCol>
                <a:gridCol w="2862036">
                  <a:extLst>
                    <a:ext uri="{9D8B030D-6E8A-4147-A177-3AD203B41FA5}">
                      <a16:colId xmlns:a16="http://schemas.microsoft.com/office/drawing/2014/main" val="1693823470"/>
                    </a:ext>
                  </a:extLst>
                </a:gridCol>
                <a:gridCol w="2364691">
                  <a:extLst>
                    <a:ext uri="{9D8B030D-6E8A-4147-A177-3AD203B41FA5}">
                      <a16:colId xmlns:a16="http://schemas.microsoft.com/office/drawing/2014/main" val="1594777730"/>
                    </a:ext>
                  </a:extLst>
                </a:gridCol>
              </a:tblGrid>
              <a:tr h="1257158">
                <a:tc>
                  <a:txBody>
                    <a:bodyPr/>
                    <a:lstStyle/>
                    <a:p>
                      <a:pPr algn="ctr"/>
                      <a:r>
                        <a:rPr lang="tr-TR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 Küme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Konuşmacı Sayısı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Gerçek Kayıt</a:t>
                      </a:r>
                    </a:p>
                    <a:p>
                      <a:pPr algn="ctr"/>
                      <a:r>
                        <a:rPr lang="tr-TR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Sayısı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Sahte Kayıt Sayısı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912419"/>
                  </a:ext>
                </a:extLst>
              </a:tr>
              <a:tr h="1648273">
                <a:tc>
                  <a:txBody>
                    <a:bodyPr/>
                    <a:lstStyle/>
                    <a:p>
                      <a:pPr algn="ctr"/>
                      <a:r>
                        <a:rPr lang="tr-TR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Eğitim </a:t>
                      </a:r>
                    </a:p>
                    <a:p>
                      <a:pPr algn="ctr"/>
                      <a:r>
                        <a:rPr lang="tr-TR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Geliştirme Değerlendirme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  <a:p>
                      <a:pPr algn="ctr"/>
                      <a:r>
                        <a:rPr lang="tr-TR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  <a:p>
                      <a:pPr algn="ctr"/>
                      <a:r>
                        <a:rPr lang="tr-TR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1507</a:t>
                      </a:r>
                    </a:p>
                    <a:p>
                      <a:pPr algn="ctr"/>
                      <a:r>
                        <a:rPr lang="tr-TR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760</a:t>
                      </a:r>
                    </a:p>
                    <a:p>
                      <a:pPr algn="ctr"/>
                      <a:r>
                        <a:rPr lang="tr-TR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1507</a:t>
                      </a:r>
                    </a:p>
                    <a:p>
                      <a:pPr algn="ctr"/>
                      <a:r>
                        <a:rPr lang="tr-TR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950</a:t>
                      </a:r>
                    </a:p>
                    <a:p>
                      <a:pPr algn="ctr"/>
                      <a:r>
                        <a:rPr lang="tr-TR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262654"/>
                  </a:ext>
                </a:extLst>
              </a:tr>
            </a:tbl>
          </a:graphicData>
        </a:graphic>
      </p:graphicFrame>
      <p:sp>
        <p:nvSpPr>
          <p:cNvPr id="9" name="İçerik Yer Tutucusu 8">
            <a:extLst>
              <a:ext uri="{FF2B5EF4-FFF2-40B4-BE49-F238E27FC236}">
                <a16:creationId xmlns:a16="http://schemas.microsoft.com/office/drawing/2014/main" id="{D77D6103-4641-4510-80C8-7DF441BB5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96" y="4881713"/>
            <a:ext cx="11476008" cy="1976285"/>
          </a:xfrm>
        </p:spPr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6AED94EA-546E-45A6-9E45-0DF92CC7890B}"/>
              </a:ext>
            </a:extLst>
          </p:cNvPr>
          <p:cNvSpPr txBox="1"/>
          <p:nvPr/>
        </p:nvSpPr>
        <p:spPr>
          <a:xfrm>
            <a:off x="1058985" y="5098026"/>
            <a:ext cx="10074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kHz örnekleme, 16 bit çözünürlük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 kümelere ait protokol dosyaları</a:t>
            </a:r>
          </a:p>
        </p:txBody>
      </p:sp>
    </p:spTree>
    <p:extLst>
      <p:ext uri="{BB962C8B-B14F-4D97-AF65-F5344CB8AC3E}">
        <p14:creationId xmlns:p14="http://schemas.microsoft.com/office/powerpoint/2010/main" val="3349237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59D46E-85F7-43AE-94A3-B8411FB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161"/>
            <a:ext cx="12192000" cy="1976284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Öznitelikler</a:t>
            </a:r>
            <a:endParaRPr lang="tr-TR" sz="6600" dirty="0">
              <a:solidFill>
                <a:schemeClr val="tx1"/>
              </a:solidFill>
            </a:endParaRP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80CC774-6822-4EE7-9CA5-2BB3DE61D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6" y="2005780"/>
            <a:ext cx="11552902" cy="485222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Sabit Q Kepstrum Katsayıları (SQKK)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 Frekansı Kepstrum Katsayıları (MFKK)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Uzun Dönem Ortalama Spektrum (UDOS)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568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59D46E-85F7-43AE-94A3-B8411FB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161"/>
            <a:ext cx="12192000" cy="1976284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Öznitelikler-MFKK</a:t>
            </a:r>
            <a:endParaRPr lang="tr-TR" sz="6600" dirty="0">
              <a:solidFill>
                <a:schemeClr val="tx1"/>
              </a:solidFill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E1BE68D-0312-4881-8CAE-A19A486890F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6" t="-4706" r="-396" b="-4706"/>
          <a:stretch/>
        </p:blipFill>
        <p:spPr bwMode="auto">
          <a:xfrm>
            <a:off x="1071716" y="1927123"/>
            <a:ext cx="10078065" cy="44343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12320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59D46E-85F7-43AE-94A3-B8411FB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161"/>
            <a:ext cx="12192000" cy="1976284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Öznitelikler-UDOS</a:t>
            </a:r>
            <a:endParaRPr lang="tr-TR" sz="6600" dirty="0">
              <a:solidFill>
                <a:schemeClr val="tx1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AEA10B7-D342-4279-B7D5-BCF9C7A867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0980" y="1927123"/>
            <a:ext cx="8701549" cy="36969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03687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59D46E-85F7-43AE-94A3-B8411FB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161"/>
            <a:ext cx="12192000" cy="1976284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Öznitelikler-SQKK</a:t>
            </a:r>
            <a:endParaRPr lang="tr-TR" sz="6600" dirty="0">
              <a:solidFill>
                <a:schemeClr val="tx1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2298DD3-1AA3-40E7-AACD-2ED829F0E31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2877" y="1927123"/>
            <a:ext cx="8426245" cy="43802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4367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59D46E-85F7-43AE-94A3-B8411FB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021512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Sınıflandırıcılar</a:t>
            </a:r>
            <a:endParaRPr lang="tr-TR" sz="6600" dirty="0">
              <a:solidFill>
                <a:schemeClr val="tx1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5C295E-2A1B-40E4-BF76-79A195649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7" y="2021512"/>
            <a:ext cx="11533237" cy="483648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 karışım modeli (GKM), konuşmacı doğrulama sistemlerinde kullanılan en eski ve en güvenilir sınıflandırıcılardan biri olarak bilinmektedir.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Derin sinir ağları (DSA), son yıllarda kullanımı yaygınlaşan bir sınıflandırıcıdır.</a:t>
            </a:r>
          </a:p>
        </p:txBody>
      </p:sp>
    </p:spTree>
    <p:extLst>
      <p:ext uri="{BB962C8B-B14F-4D97-AF65-F5344CB8AC3E}">
        <p14:creationId xmlns:p14="http://schemas.microsoft.com/office/powerpoint/2010/main" val="970836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59D46E-85F7-43AE-94A3-B8411FB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011680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Sınıflandırıcılar-GKM</a:t>
            </a:r>
            <a:endParaRPr lang="tr-TR" sz="6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9A5C295E-2A1B-40E4-BF76-79A195649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297" y="2011680"/>
                <a:ext cx="11513573" cy="4846320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tr-TR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GKM, KD sistemlerinde kullanılan en eski ve en güvenilir sınıflandırıcılardan biri olarak bilinmektedir.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tr-TR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tr-TR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GKM yönteminde, gerçek ve tekrar örüntü sınıfları M adet çok boyutlu Gauss yoğunluk fonksiyonunun </a:t>
                </a:r>
                <a:r>
                  <a:rPr lang="tr-TR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ağırlıklandırıl</a:t>
                </a:r>
                <a:r>
                  <a:rPr lang="tr-TR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tr-TR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mış</a:t>
                </a:r>
                <a:r>
                  <a:rPr lang="tr-TR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toplamı şeklinde ifade edilir:</a:t>
                </a:r>
              </a:p>
              <a:p>
                <a:pPr marL="0" indent="0">
                  <a:buNone/>
                </a:pPr>
                <a:endParaRPr lang="tr-TR" sz="3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3000" i="1"/>
                        <m:t>𝑝</m:t>
                      </m:r>
                      <m:r>
                        <a:rPr lang="tr-TR" sz="3000" i="1"/>
                        <m:t>(</m:t>
                      </m:r>
                      <m:r>
                        <a:rPr lang="tr-TR" sz="3000" i="1"/>
                        <m:t>𝑥</m:t>
                      </m:r>
                      <m:r>
                        <a:rPr lang="tr-TR" sz="3000" i="1"/>
                        <m:t>|</m:t>
                      </m:r>
                      <m:r>
                        <a:rPr lang="tr-TR" sz="3000" i="1"/>
                        <m:t>𝛾</m:t>
                      </m:r>
                      <m:r>
                        <a:rPr lang="tr-TR" sz="3000" i="1"/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tr-TR" sz="3000" i="1"/>
                          </m:ctrlPr>
                        </m:naryPr>
                        <m:sub>
                          <m:r>
                            <a:rPr lang="tr-TR" sz="3000" i="1"/>
                            <m:t>𝑖</m:t>
                          </m:r>
                          <m:r>
                            <a:rPr lang="tr-TR" sz="3000" i="1"/>
                            <m:t>=1</m:t>
                          </m:r>
                        </m:sub>
                        <m:sup>
                          <m:r>
                            <a:rPr lang="tr-TR" sz="3000" i="1"/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tr-TR" sz="3000" i="1"/>
                              </m:ctrlPr>
                            </m:sSubPr>
                            <m:e>
                              <m:r>
                                <a:rPr lang="tr-TR" sz="3000" i="1"/>
                                <m:t>𝑤</m:t>
                              </m:r>
                            </m:e>
                            <m:sub>
                              <m:r>
                                <a:rPr lang="tr-TR" sz="3000" i="1"/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tr-TR" sz="3000" i="1"/>
                              </m:ctrlPr>
                            </m:sSubPr>
                            <m:e>
                              <m:r>
                                <a:rPr lang="tr-TR" sz="3000" i="1"/>
                                <m:t>𝑝</m:t>
                              </m:r>
                            </m:e>
                            <m:sub>
                              <m:r>
                                <a:rPr lang="tr-TR" sz="3000" i="1"/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tr-TR" sz="3000" i="1"/>
                              </m:ctrlPr>
                            </m:dPr>
                            <m:e>
                              <m:r>
                                <a:rPr lang="tr-TR" sz="3000" i="1"/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tr-TR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9A5C295E-2A1B-40E4-BF76-79A195649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297" y="2011680"/>
                <a:ext cx="11513573" cy="4846320"/>
              </a:xfrm>
              <a:blipFill>
                <a:blip r:embed="rId2"/>
                <a:stretch>
                  <a:fillRect l="-1112" t="-3019" r="-74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932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59D46E-85F7-43AE-94A3-B8411FB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011680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Sınıflandırıcılar-GKM</a:t>
            </a:r>
            <a:endParaRPr lang="tr-TR" sz="6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9A5C295E-2A1B-40E4-BF76-79A195649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297" y="2011680"/>
                <a:ext cx="11513573" cy="4846320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tr-TR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GKM yönteminin eğitim aşamasında her bir sınıfın öznitelik vektörleri </a:t>
                </a:r>
                <a:r>
                  <a:rPr lang="tr-TR" sz="3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= {x</a:t>
                </a:r>
                <a:r>
                  <a:rPr lang="tr-TR" sz="3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tr-TR" sz="3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x</a:t>
                </a:r>
                <a:r>
                  <a:rPr lang="tr-TR" sz="3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tr-TR" sz="3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…, x</a:t>
                </a:r>
                <a:r>
                  <a:rPr lang="tr-TR" sz="3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tr-TR" sz="3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},</a:t>
                </a:r>
                <a:r>
                  <a:rPr lang="tr-TR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eğitim öznitelikleri kullanılarak beklentinin maksimumlaştırılması algoritması ile GKM parametreleri tahmin edilir.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tr-TR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tr-TR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Logaritmik olabilirlik oranı skoru şu şekilde hesaplanır:</a:t>
                </a:r>
              </a:p>
              <a:p>
                <a:pPr marL="0" indent="0">
                  <a:buNone/>
                </a:pPr>
                <a:endParaRPr lang="tr-TR" sz="3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3000" i="1">
                          <a:latin typeface="Cambria Math" panose="02040503050406030204" pitchFamily="18" charset="0"/>
                        </a:rPr>
                        <m:t>𝐿𝐿𝑅</m:t>
                      </m:r>
                      <m:r>
                        <a:rPr lang="tr-TR" sz="3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tr-TR" sz="3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tr-TR" sz="30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d>
                            <m:dPr>
                              <m:ctrlPr>
                                <a:rPr lang="tr-TR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tr-TR" sz="3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sz="3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tr-TR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3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tr-TR" sz="3000" i="1">
                                      <a:latin typeface="Cambria Math" panose="02040503050406030204" pitchFamily="18" charset="0"/>
                                    </a:rPr>
                                    <m:t>𝑔𝑒𝑟</m:t>
                                  </m:r>
                                  <m:r>
                                    <a:rPr lang="tr-TR" sz="3000" i="1">
                                      <a:latin typeface="Cambria Math" panose="02040503050406030204" pitchFamily="18" charset="0"/>
                                    </a:rPr>
                                    <m:t>ç</m:t>
                                  </m:r>
                                  <m:r>
                                    <a:rPr lang="tr-TR" sz="3000" i="1">
                                      <a:latin typeface="Cambria Math" panose="02040503050406030204" pitchFamily="18" charset="0"/>
                                    </a:rPr>
                                    <m:t>𝑒𝑘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tr-TR" sz="3000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tr-TR" sz="3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tr-TR" sz="30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d>
                            <m:dPr>
                              <m:ctrlPr>
                                <a:rPr lang="tr-TR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tr-TR" sz="3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sz="3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tr-TR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3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tr-TR" sz="3000" i="1">
                                      <a:latin typeface="Cambria Math" panose="02040503050406030204" pitchFamily="18" charset="0"/>
                                    </a:rPr>
                                    <m:t>𝑠𝑎h𝑡𝑒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tr-TR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9A5C295E-2A1B-40E4-BF76-79A195649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297" y="2011680"/>
                <a:ext cx="11513573" cy="4846320"/>
              </a:xfrm>
              <a:blipFill>
                <a:blip r:embed="rId2"/>
                <a:stretch>
                  <a:fillRect l="-1112" t="-3019" r="-31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638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>
            <a:extLst>
              <a:ext uri="{FF2B5EF4-FFF2-40B4-BE49-F238E27FC236}">
                <a16:creationId xmlns:a16="http://schemas.microsoft.com/office/drawing/2014/main" id="{0252AF31-AF62-4B7B-811C-74F6A4E6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986116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Biyometrik Sistem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4D1CED-8E03-435F-B528-4883F757F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6" y="2011680"/>
            <a:ext cx="11523407" cy="484632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Güvenliğin sağlanması gereken durumlar vardır.</a:t>
            </a:r>
          </a:p>
          <a:p>
            <a:pPr marL="0" indent="0">
              <a:buNone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Geleneksel/eski şifreleme yöntemlerinin bazı dezavantajları vardır.</a:t>
            </a:r>
          </a:p>
          <a:p>
            <a:pPr marL="0" indent="0">
              <a:buNone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Fizyolojik ve davranışsal özelliklere biyometri denir.</a:t>
            </a:r>
          </a:p>
          <a:p>
            <a:pPr marL="0" indent="0">
              <a:buNone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Biyometrik doğrulama, biyometrik verileri kullanır.</a:t>
            </a:r>
          </a:p>
        </p:txBody>
      </p:sp>
    </p:spTree>
    <p:extLst>
      <p:ext uri="{BB962C8B-B14F-4D97-AF65-F5344CB8AC3E}">
        <p14:creationId xmlns:p14="http://schemas.microsoft.com/office/powerpoint/2010/main" val="1263363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59D46E-85F7-43AE-94A3-B8411FB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011680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Sınıflandırıcılar-DSA</a:t>
            </a:r>
            <a:endParaRPr lang="tr-TR" sz="6600" dirty="0">
              <a:solidFill>
                <a:schemeClr val="tx1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5C295E-2A1B-40E4-BF76-79A195649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29" y="2011679"/>
            <a:ext cx="11523405" cy="484631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Derin öğrenme resim, ses, yazı gibi verilerin daha anlamlı hale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getirlmesi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 yorumlanmasını hedefleyen çok katmanlı gösterim ve soyutlama algoritmasıdır.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Derin sinir ağları (DSA) öznitelik çıkarma veya daha önceden çıkarılmış özniteliklerin sınıflandırılmasında kullanılır.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Derin öğrenme çalışmaları için geliştirilmiş yazılımlar, kütüphaneler ve donanımlar vardır.</a:t>
            </a:r>
          </a:p>
        </p:txBody>
      </p:sp>
    </p:spTree>
    <p:extLst>
      <p:ext uri="{BB962C8B-B14F-4D97-AF65-F5344CB8AC3E}">
        <p14:creationId xmlns:p14="http://schemas.microsoft.com/office/powerpoint/2010/main" val="752005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59D46E-85F7-43AE-94A3-B8411FB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011680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Sınıflandırıcılar-DSA</a:t>
            </a:r>
            <a:endParaRPr lang="tr-TR" sz="6600" dirty="0">
              <a:solidFill>
                <a:schemeClr val="tx1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5C295E-2A1B-40E4-BF76-79A195649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5" y="2011680"/>
            <a:ext cx="11533237" cy="48463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DSA çalışmalarında en çok kullanılan programlama dili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Python’dur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DSA için geliştirilmiş bir çok kütüphane vardır (tensorflow, theano,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caffe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keras).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DSA çalışmalarında GPU kullanımı zorunludur.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DSA çalışmalarında işlemci hızı ve RAM boyutu önemlidir.</a:t>
            </a:r>
          </a:p>
        </p:txBody>
      </p:sp>
    </p:spTree>
    <p:extLst>
      <p:ext uri="{BB962C8B-B14F-4D97-AF65-F5344CB8AC3E}">
        <p14:creationId xmlns:p14="http://schemas.microsoft.com/office/powerpoint/2010/main" val="4023800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59D46E-85F7-43AE-94A3-B8411FB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942064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Sınıflandırıcılar-DSA</a:t>
            </a:r>
            <a:endParaRPr lang="tr-TR" sz="6600" dirty="0">
              <a:solidFill>
                <a:schemeClr val="tx1"/>
              </a:solidFill>
            </a:endParaRP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4BEC2E44-0EE8-4AE3-808E-EF05B007033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6" t="-4371" r="-1486" b="-225"/>
          <a:stretch/>
        </p:blipFill>
        <p:spPr bwMode="auto">
          <a:xfrm>
            <a:off x="2619313" y="1942065"/>
            <a:ext cx="7162800" cy="478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3699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59D46E-85F7-43AE-94A3-B8411FB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011679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Sınıflandırıcılar-DSA</a:t>
            </a:r>
            <a:endParaRPr lang="tr-TR" sz="6600" dirty="0">
              <a:solidFill>
                <a:schemeClr val="tx1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5C295E-2A1B-40E4-BF76-79A195649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29" y="2011680"/>
            <a:ext cx="11513573" cy="484632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DSA çalışmalarında GPU kullanımı zorunludur, işlemci hızı ve RAM boyutu önemlidir.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learning rate.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early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stopping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Aktivasyon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fonksionu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(relu), 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tr-TR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628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59D46E-85F7-43AE-94A3-B8411FB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011679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Sınıflandırıcılar-DSA</a:t>
            </a:r>
            <a:endParaRPr lang="tr-TR" sz="6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9A5C295E-2A1B-40E4-BF76-79A195649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4466" y="2011680"/>
                <a:ext cx="11552902" cy="4846320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tr-T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Çıkış nöronları, ilgili sınıfın sonsal olasılığını temsil eder.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tr-TR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tr-T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Sonsal olasılıklar, logaritmik olabilirlik oranı skoruna şu şekilde dönüştürülmüştür: </a:t>
                </a:r>
              </a:p>
              <a:p>
                <a:pPr marL="0" lvl="2" indent="0">
                  <a:buNone/>
                </a:pPr>
                <a:endParaRPr lang="tr-TR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3200">
                          <a:latin typeface="Cambria Math" panose="02040503050406030204" pitchFamily="18" charset="0"/>
                        </a:rPr>
                        <m:t>𝐿𝐿𝑅</m:t>
                      </m:r>
                      <m:r>
                        <a:rPr lang="tr-TR" sz="32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tr-TR" sz="320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tr-TR" sz="3200"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d>
                            <m:dPr>
                              <m:ctrlPr>
                                <a:rPr lang="tr-TR" sz="320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tr-TR" sz="320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sz="320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tr-TR" sz="32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320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tr-TR" sz="3200">
                                      <a:latin typeface="Cambria Math" panose="02040503050406030204" pitchFamily="18" charset="0"/>
                                    </a:rPr>
                                    <m:t>𝑔𝑒𝑟</m:t>
                                  </m:r>
                                  <m:r>
                                    <a:rPr lang="tr-TR" sz="3200">
                                      <a:latin typeface="Cambria Math" panose="02040503050406030204" pitchFamily="18" charset="0"/>
                                    </a:rPr>
                                    <m:t>ç</m:t>
                                  </m:r>
                                  <m:r>
                                    <a:rPr lang="tr-TR" sz="3200">
                                      <a:latin typeface="Cambria Math" panose="02040503050406030204" pitchFamily="18" charset="0"/>
                                    </a:rPr>
                                    <m:t>𝑒𝑘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tr-TR" sz="320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tr-TR" sz="320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tr-TR" sz="3200"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d>
                            <m:dPr>
                              <m:ctrlPr>
                                <a:rPr lang="tr-TR" sz="320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tr-TR" sz="320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r-TR" sz="320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tr-TR" sz="320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320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tr-TR" sz="3200">
                                      <a:latin typeface="Cambria Math" panose="02040503050406030204" pitchFamily="18" charset="0"/>
                                    </a:rPr>
                                    <m:t>𝑠𝑎h𝑡𝑒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tr-TR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Ø"/>
                </a:pPr>
                <a:endParaRPr lang="tr-TR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buFont typeface="Wingdings" panose="05000000000000000000" pitchFamily="2" charset="2"/>
                  <a:buChar char="Ø"/>
                </a:pPr>
                <a:endParaRPr lang="tr-TR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tr-TR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9A5C295E-2A1B-40E4-BF76-79A195649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4466" y="2011680"/>
                <a:ext cx="11552902" cy="4846320"/>
              </a:xfrm>
              <a:blipFill>
                <a:blip r:embed="rId3"/>
                <a:stretch>
                  <a:fillRect l="-1425" t="-364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492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59D46E-85F7-43AE-94A3-B8411FB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011680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Performans Kriteri</a:t>
            </a:r>
            <a:endParaRPr lang="tr-TR" sz="6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9A5C295E-2A1B-40E4-BF76-79A195649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632" y="2011680"/>
                <a:ext cx="11543071" cy="4846320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tr-TR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KD sistemlere yanlış kişinin reddedilmesi (yanlış ret) ve yanlış kişinin kabul edilmesi (yanlış kabul) şeklinde iki hata oluşabilir.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tr-TR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sz="3000"/>
                      <m:t>Yanl</m:t>
                    </m:r>
                    <m:r>
                      <a:rPr lang="tr-TR" sz="3000"/>
                      <m:t>ış </m:t>
                    </m:r>
                    <m:r>
                      <m:rPr>
                        <m:sty m:val="p"/>
                      </m:rPr>
                      <a:rPr lang="tr-TR" sz="3000"/>
                      <m:t>Kabul</m:t>
                    </m:r>
                    <m:r>
                      <a:rPr lang="tr-TR" sz="3000"/>
                      <m:t> </m:t>
                    </m:r>
                    <m:r>
                      <m:rPr>
                        <m:sty m:val="p"/>
                      </m:rPr>
                      <a:rPr lang="tr-TR" sz="3000"/>
                      <m:t>Oran</m:t>
                    </m:r>
                    <m:r>
                      <a:rPr lang="tr-TR" sz="3000"/>
                      <m:t>ı=</m:t>
                    </m:r>
                    <m:f>
                      <m:fPr>
                        <m:ctrlPr>
                          <a:rPr lang="tr-TR" sz="3000" i="1"/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tr-TR" sz="3000"/>
                          <m:t>Kabul</m:t>
                        </m:r>
                        <m:r>
                          <a:rPr lang="tr-TR" sz="3000"/>
                          <m:t> </m:t>
                        </m:r>
                        <m:r>
                          <m:rPr>
                            <m:sty m:val="p"/>
                          </m:rPr>
                          <a:rPr lang="tr-TR" sz="3000"/>
                          <m:t>Edilen</m:t>
                        </m:r>
                        <m:r>
                          <a:rPr lang="tr-TR" sz="3000"/>
                          <m:t> </m:t>
                        </m:r>
                        <m:r>
                          <m:rPr>
                            <m:sty m:val="p"/>
                          </m:rPr>
                          <a:rPr lang="tr-TR" sz="3000"/>
                          <m:t>Yanl</m:t>
                        </m:r>
                        <m:r>
                          <a:rPr lang="tr-TR" sz="3000"/>
                          <m:t>ış </m:t>
                        </m:r>
                        <m:r>
                          <m:rPr>
                            <m:sty m:val="p"/>
                          </m:rPr>
                          <a:rPr lang="tr-TR" sz="3000"/>
                          <m:t>S</m:t>
                        </m:r>
                        <m:r>
                          <a:rPr lang="tr-TR" sz="3000"/>
                          <m:t>ı</m:t>
                        </m:r>
                        <m:r>
                          <m:rPr>
                            <m:sty m:val="p"/>
                          </m:rPr>
                          <a:rPr lang="tr-TR" sz="3000"/>
                          <m:t>nama</m:t>
                        </m:r>
                        <m:r>
                          <a:rPr lang="tr-TR" sz="3000"/>
                          <m:t> </m:t>
                        </m:r>
                        <m:r>
                          <m:rPr>
                            <m:sty m:val="p"/>
                          </m:rPr>
                          <a:rPr lang="tr-TR" sz="3000"/>
                          <m:t>Say</m:t>
                        </m:r>
                        <m:r>
                          <a:rPr lang="tr-TR" sz="3000"/>
                          <m:t>ı</m:t>
                        </m:r>
                        <m:r>
                          <m:rPr>
                            <m:sty m:val="p"/>
                          </m:rPr>
                          <a:rPr lang="tr-TR" sz="3000"/>
                          <m:t>s</m:t>
                        </m:r>
                        <m:r>
                          <a:rPr lang="tr-TR" sz="3000"/>
                          <m:t>ı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tr-TR" sz="3000"/>
                          <m:t>Toplam</m:t>
                        </m:r>
                        <m:r>
                          <a:rPr lang="tr-TR" sz="3000"/>
                          <m:t> </m:t>
                        </m:r>
                        <m:r>
                          <m:rPr>
                            <m:sty m:val="p"/>
                          </m:rPr>
                          <a:rPr lang="tr-TR" sz="3000"/>
                          <m:t>Yanl</m:t>
                        </m:r>
                        <m:r>
                          <a:rPr lang="tr-TR" sz="3000"/>
                          <m:t>ış </m:t>
                        </m:r>
                        <m:r>
                          <m:rPr>
                            <m:sty m:val="p"/>
                          </m:rPr>
                          <a:rPr lang="tr-TR" sz="3000"/>
                          <m:t>S</m:t>
                        </m:r>
                        <m:r>
                          <a:rPr lang="tr-TR" sz="3000"/>
                          <m:t>ı</m:t>
                        </m:r>
                        <m:r>
                          <m:rPr>
                            <m:sty m:val="p"/>
                          </m:rPr>
                          <a:rPr lang="tr-TR" sz="3000"/>
                          <m:t>nama</m:t>
                        </m:r>
                        <m:r>
                          <a:rPr lang="tr-TR" sz="3000"/>
                          <m:t> </m:t>
                        </m:r>
                        <m:r>
                          <m:rPr>
                            <m:sty m:val="p"/>
                          </m:rPr>
                          <a:rPr lang="tr-TR" sz="3000"/>
                          <m:t>Say</m:t>
                        </m:r>
                        <m:r>
                          <a:rPr lang="tr-TR" sz="3000"/>
                          <m:t>ı</m:t>
                        </m:r>
                        <m:r>
                          <m:rPr>
                            <m:sty m:val="p"/>
                          </m:rPr>
                          <a:rPr lang="tr-TR" sz="3000"/>
                          <m:t>s</m:t>
                        </m:r>
                        <m:r>
                          <a:rPr lang="tr-TR" sz="3000"/>
                          <m:t>ı</m:t>
                        </m:r>
                      </m:den>
                    </m:f>
                    <m:r>
                      <a:rPr lang="tr-TR" sz="3000" i="1"/>
                      <m:t> </m:t>
                    </m:r>
                    <m:r>
                      <a:rPr lang="tr-TR" sz="3000" i="1"/>
                      <m:t>𝑋</m:t>
                    </m:r>
                    <m:r>
                      <a:rPr lang="tr-TR" sz="3000" i="1"/>
                      <m:t> 100</m:t>
                    </m:r>
                  </m:oMath>
                </a14:m>
                <a:endParaRPr lang="tr-TR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tr-TR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sz="3000"/>
                      <m:t>Yanl</m:t>
                    </m:r>
                    <m:r>
                      <a:rPr lang="tr-TR" sz="3000"/>
                      <m:t>ış </m:t>
                    </m:r>
                    <m:r>
                      <m:rPr>
                        <m:sty m:val="p"/>
                      </m:rPr>
                      <a:rPr lang="tr-TR" sz="3000"/>
                      <m:t>Red</m:t>
                    </m:r>
                    <m:r>
                      <a:rPr lang="tr-TR" sz="3000"/>
                      <m:t> </m:t>
                    </m:r>
                    <m:r>
                      <m:rPr>
                        <m:sty m:val="p"/>
                      </m:rPr>
                      <a:rPr lang="tr-TR" sz="3000"/>
                      <m:t>Oran</m:t>
                    </m:r>
                    <m:r>
                      <a:rPr lang="tr-TR" sz="3000"/>
                      <m:t>ı=</m:t>
                    </m:r>
                    <m:f>
                      <m:fPr>
                        <m:ctrlPr>
                          <a:rPr lang="tr-TR" sz="3000" i="1"/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tr-TR" sz="3000"/>
                          <m:t>Kabul</m:t>
                        </m:r>
                        <m:r>
                          <a:rPr lang="tr-TR" sz="3000"/>
                          <m:t> </m:t>
                        </m:r>
                        <m:r>
                          <m:rPr>
                            <m:sty m:val="p"/>
                          </m:rPr>
                          <a:rPr lang="tr-TR" sz="3000"/>
                          <m:t>Edilen</m:t>
                        </m:r>
                        <m:r>
                          <a:rPr lang="tr-TR" sz="3000"/>
                          <m:t> </m:t>
                        </m:r>
                        <m:r>
                          <m:rPr>
                            <m:sty m:val="p"/>
                          </m:rPr>
                          <a:rPr lang="tr-TR" sz="3000"/>
                          <m:t>Yanl</m:t>
                        </m:r>
                        <m:r>
                          <a:rPr lang="tr-TR" sz="3000"/>
                          <m:t>ış </m:t>
                        </m:r>
                        <m:r>
                          <m:rPr>
                            <m:sty m:val="p"/>
                          </m:rPr>
                          <a:rPr lang="tr-TR" sz="3000"/>
                          <m:t>Red</m:t>
                        </m:r>
                        <m:r>
                          <a:rPr lang="tr-TR" sz="3000"/>
                          <m:t> </m:t>
                        </m:r>
                        <m:r>
                          <m:rPr>
                            <m:sty m:val="p"/>
                          </m:rPr>
                          <a:rPr lang="tr-TR" sz="3000"/>
                          <m:t>Say</m:t>
                        </m:r>
                        <m:r>
                          <a:rPr lang="tr-TR" sz="3000"/>
                          <m:t>ı</m:t>
                        </m:r>
                        <m:r>
                          <m:rPr>
                            <m:sty m:val="p"/>
                          </m:rPr>
                          <a:rPr lang="tr-TR" sz="3000"/>
                          <m:t>s</m:t>
                        </m:r>
                        <m:r>
                          <a:rPr lang="tr-TR" sz="3000"/>
                          <m:t>ı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tr-TR" sz="3000"/>
                          <m:t>Toplam</m:t>
                        </m:r>
                        <m:r>
                          <a:rPr lang="tr-TR" sz="3000"/>
                          <m:t> </m:t>
                        </m:r>
                        <m:r>
                          <m:rPr>
                            <m:sty m:val="p"/>
                          </m:rPr>
                          <a:rPr lang="tr-TR" sz="3000"/>
                          <m:t>Do</m:t>
                        </m:r>
                        <m:r>
                          <a:rPr lang="tr-TR" sz="3000"/>
                          <m:t>ğ</m:t>
                        </m:r>
                        <m:r>
                          <m:rPr>
                            <m:sty m:val="p"/>
                          </m:rPr>
                          <a:rPr lang="tr-TR" sz="3000"/>
                          <m:t>ru</m:t>
                        </m:r>
                        <m:r>
                          <a:rPr lang="tr-TR" sz="3000"/>
                          <m:t> </m:t>
                        </m:r>
                        <m:r>
                          <m:rPr>
                            <m:sty m:val="p"/>
                          </m:rPr>
                          <a:rPr lang="tr-TR" sz="3000"/>
                          <m:t>S</m:t>
                        </m:r>
                        <m:r>
                          <a:rPr lang="tr-TR" sz="3000"/>
                          <m:t>ı</m:t>
                        </m:r>
                        <m:r>
                          <m:rPr>
                            <m:sty m:val="p"/>
                          </m:rPr>
                          <a:rPr lang="tr-TR" sz="3000"/>
                          <m:t>nama</m:t>
                        </m:r>
                        <m:r>
                          <a:rPr lang="tr-TR" sz="3000"/>
                          <m:t> </m:t>
                        </m:r>
                        <m:r>
                          <m:rPr>
                            <m:sty m:val="p"/>
                          </m:rPr>
                          <a:rPr lang="tr-TR" sz="3000"/>
                          <m:t>Say</m:t>
                        </m:r>
                        <m:r>
                          <a:rPr lang="tr-TR" sz="3000"/>
                          <m:t>ı</m:t>
                        </m:r>
                        <m:r>
                          <m:rPr>
                            <m:sty m:val="p"/>
                          </m:rPr>
                          <a:rPr lang="tr-TR" sz="3000"/>
                          <m:t>s</m:t>
                        </m:r>
                        <m:r>
                          <a:rPr lang="tr-TR" sz="3000"/>
                          <m:t>ı</m:t>
                        </m:r>
                      </m:den>
                    </m:f>
                    <m:r>
                      <a:rPr lang="tr-TR" sz="3000" i="1"/>
                      <m:t> </m:t>
                    </m:r>
                    <m:r>
                      <a:rPr lang="tr-TR" sz="3000" i="1"/>
                      <m:t>𝑋</m:t>
                    </m:r>
                    <m:r>
                      <a:rPr lang="tr-TR" sz="3000" i="1"/>
                      <m:t> 100</m:t>
                    </m:r>
                  </m:oMath>
                </a14:m>
                <a:endParaRPr lang="tr-TR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9A5C295E-2A1B-40E4-BF76-79A195649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632" y="2011680"/>
                <a:ext cx="11543071" cy="4846320"/>
              </a:xfrm>
              <a:blipFill>
                <a:blip r:embed="rId3"/>
                <a:stretch>
                  <a:fillRect l="-1109" t="-301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317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59D46E-85F7-43AE-94A3-B8411FB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011680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Performans Kriteri-EHO</a:t>
            </a:r>
            <a:endParaRPr lang="tr-TR" sz="6600" dirty="0">
              <a:solidFill>
                <a:schemeClr val="tx1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5C295E-2A1B-40E4-BF76-79A195649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32" y="2011680"/>
            <a:ext cx="11543071" cy="484632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Yanlış kabul ve yanlış ret oranlarına, uygulama türüne göre belirlenen eşik değere göre karar verilir. 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Akademik çalışmalarda yanlış kabul oranının, yanlış ret oranına eşit olduğu değere denk gelen eşit hata oranı (EHO) yöntemi kullanılmaktadır. 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EHO’nun düşük olması, saldırı tespit sistemin başarısını gösterir.</a:t>
            </a:r>
          </a:p>
        </p:txBody>
      </p:sp>
    </p:spTree>
    <p:extLst>
      <p:ext uri="{BB962C8B-B14F-4D97-AF65-F5344CB8AC3E}">
        <p14:creationId xmlns:p14="http://schemas.microsoft.com/office/powerpoint/2010/main" val="3479310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A59D46E-85F7-43AE-94A3-B8411FB0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011680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Performans Kriteri-SHÖ</a:t>
            </a:r>
            <a:endParaRPr lang="tr-TR" sz="6600" dirty="0">
              <a:solidFill>
                <a:schemeClr val="tx1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5C295E-2A1B-40E4-BF76-79A195649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32" y="2011680"/>
            <a:ext cx="7167717" cy="484632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Sezim hata ödünleşimi (SHÖ) eğrileri, her iki hata </a:t>
            </a:r>
          </a:p>
          <a:p>
            <a:pPr marL="0" indent="0">
              <a:buNone/>
            </a:pPr>
            <a:r>
              <a:rPr lang="tr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durumun birbirine göre değişimlerinin grafiksel olarak gösterilme yöntemidir .</a:t>
            </a:r>
          </a:p>
          <a:p>
            <a:pPr marL="0" indent="0">
              <a:buNone/>
            </a:pPr>
            <a:endParaRPr lang="tr-TR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 eğrilerde yanlış kabul ve yanlış ret oranlarının </a:t>
            </a:r>
          </a:p>
          <a:p>
            <a:pPr marL="0" indent="0">
              <a:buNone/>
            </a:pPr>
            <a:r>
              <a:rPr lang="tr-T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birbirine eşit olduğu, siyah nokta ile vurgulanmış nokta EHO noktasıdır.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2EA0BF7-A82F-47DD-9979-CBE48AD3228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" t="5528" r="5078" b="5528"/>
          <a:stretch/>
        </p:blipFill>
        <p:spPr bwMode="auto">
          <a:xfrm>
            <a:off x="7796981" y="1930563"/>
            <a:ext cx="4216216" cy="46865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4585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>
            <a:extLst>
              <a:ext uri="{FF2B5EF4-FFF2-40B4-BE49-F238E27FC236}">
                <a16:creationId xmlns:a16="http://schemas.microsoft.com/office/drawing/2014/main" id="{0E08D2DA-4B82-4488-9AE5-4EC335023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986115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Geliştirme Kümesi Sonuçları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DF1438E-B3CA-49DC-8AEE-C57EE481112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286925"/>
            <a:ext cx="5152103" cy="35710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6" name="Tablo 5">
            <a:extLst>
              <a:ext uri="{FF2B5EF4-FFF2-40B4-BE49-F238E27FC236}">
                <a16:creationId xmlns:a16="http://schemas.microsoft.com/office/drawing/2014/main" id="{1B9CFBB7-2108-405C-88B0-955292B3E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118525"/>
              </p:ext>
            </p:extLst>
          </p:nvPr>
        </p:nvGraphicFramePr>
        <p:xfrm>
          <a:off x="6577781" y="3688080"/>
          <a:ext cx="5614219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295">
                  <a:extLst>
                    <a:ext uri="{9D8B030D-6E8A-4147-A177-3AD203B41FA5}">
                      <a16:colId xmlns:a16="http://schemas.microsoft.com/office/drawing/2014/main" val="1227186208"/>
                    </a:ext>
                  </a:extLst>
                </a:gridCol>
                <a:gridCol w="1539453">
                  <a:extLst>
                    <a:ext uri="{9D8B030D-6E8A-4147-A177-3AD203B41FA5}">
                      <a16:colId xmlns:a16="http://schemas.microsoft.com/office/drawing/2014/main" val="3258669775"/>
                    </a:ext>
                  </a:extLst>
                </a:gridCol>
                <a:gridCol w="1789471">
                  <a:extLst>
                    <a:ext uri="{9D8B030D-6E8A-4147-A177-3AD203B41FA5}">
                      <a16:colId xmlns:a16="http://schemas.microsoft.com/office/drawing/2014/main" val="2700279567"/>
                    </a:ext>
                  </a:extLst>
                </a:gridCol>
              </a:tblGrid>
              <a:tr h="478830">
                <a:tc>
                  <a:txBody>
                    <a:bodyPr/>
                    <a:lstStyle/>
                    <a:p>
                      <a:pPr algn="ctr"/>
                      <a:r>
                        <a:rPr lang="tr-TR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70995"/>
                  </a:ext>
                </a:extLst>
              </a:tr>
              <a:tr h="2375564">
                <a:tc>
                  <a:txBody>
                    <a:bodyPr/>
                    <a:lstStyle/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SQKK-GKM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MFKK-GKM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SQKK-DSA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MFKK-DSA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LTAS-DSA</a:t>
                      </a:r>
                    </a:p>
                    <a:p>
                      <a:pPr algn="ctr"/>
                      <a:endParaRPr lang="tr-TR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8.18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5.54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10.05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6.64</a:t>
                      </a:r>
                    </a:p>
                    <a:p>
                      <a:pPr algn="ctr"/>
                      <a:r>
                        <a:rPr lang="tr-TR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4.10</a:t>
                      </a:r>
                    </a:p>
                    <a:p>
                      <a:pPr algn="ctr"/>
                      <a:endParaRPr lang="tr-TR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15.15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13.40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17.18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12.51</a:t>
                      </a:r>
                    </a:p>
                    <a:p>
                      <a:pPr algn="ctr"/>
                      <a:r>
                        <a:rPr lang="tr-TR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6.05</a:t>
                      </a:r>
                    </a:p>
                    <a:p>
                      <a:pPr algn="ctr"/>
                      <a:endParaRPr lang="tr-TR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527903"/>
                  </a:ext>
                </a:extLst>
              </a:tr>
            </a:tbl>
          </a:graphicData>
        </a:graphic>
      </p:graphicFrame>
      <p:sp>
        <p:nvSpPr>
          <p:cNvPr id="2" name="Metin kutusu 1">
            <a:extLst>
              <a:ext uri="{FF2B5EF4-FFF2-40B4-BE49-F238E27FC236}">
                <a16:creationId xmlns:a16="http://schemas.microsoft.com/office/drawing/2014/main" id="{58DAF095-AF04-4FF6-A3FB-C177AA31702E}"/>
              </a:ext>
            </a:extLst>
          </p:cNvPr>
          <p:cNvSpPr txBox="1"/>
          <p:nvPr/>
        </p:nvSpPr>
        <p:spPr>
          <a:xfrm>
            <a:off x="0" y="182143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İlk olarak frekans bölgesi analizi ve ortalama-varyans normalizasyonu işlemlerinin etkisi incelenmiştir.</a:t>
            </a:r>
          </a:p>
        </p:txBody>
      </p:sp>
    </p:spTree>
    <p:extLst>
      <p:ext uri="{BB962C8B-B14F-4D97-AF65-F5344CB8AC3E}">
        <p14:creationId xmlns:p14="http://schemas.microsoft.com/office/powerpoint/2010/main" val="1407185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>
            <a:extLst>
              <a:ext uri="{FF2B5EF4-FFF2-40B4-BE49-F238E27FC236}">
                <a16:creationId xmlns:a16="http://schemas.microsoft.com/office/drawing/2014/main" id="{0E08D2DA-4B82-4488-9AE5-4EC335023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986115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Geliştirme Kümesi Sonuçları</a:t>
            </a:r>
          </a:p>
        </p:txBody>
      </p:sp>
      <p:graphicFrame>
        <p:nvGraphicFramePr>
          <p:cNvPr id="8" name="İçerik Yer Tutucusu 7">
            <a:extLst>
              <a:ext uri="{FF2B5EF4-FFF2-40B4-BE49-F238E27FC236}">
                <a16:creationId xmlns:a16="http://schemas.microsoft.com/office/drawing/2014/main" id="{E90278AE-88B8-4C45-9629-1C998B8F23F6}"/>
              </a:ext>
            </a:extLst>
          </p:cNvPr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7527924" y="1986116"/>
          <a:ext cx="4664076" cy="27432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332038">
                  <a:extLst>
                    <a:ext uri="{9D8B030D-6E8A-4147-A177-3AD203B41FA5}">
                      <a16:colId xmlns:a16="http://schemas.microsoft.com/office/drawing/2014/main" val="1212310110"/>
                    </a:ext>
                  </a:extLst>
                </a:gridCol>
                <a:gridCol w="2332038">
                  <a:extLst>
                    <a:ext uri="{9D8B030D-6E8A-4147-A177-3AD203B41FA5}">
                      <a16:colId xmlns:a16="http://schemas.microsoft.com/office/drawing/2014/main" val="3768827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EHO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00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SQKK-GKM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MFKK-GKM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SQKK-DSA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MFKK-DSA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LTAS-DSA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8.18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5.54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10.05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6.64</a:t>
                      </a:r>
                    </a:p>
                    <a:p>
                      <a:pPr algn="ctr"/>
                      <a:r>
                        <a:rPr lang="tr-TR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662656"/>
                  </a:ext>
                </a:extLst>
              </a:tr>
            </a:tbl>
          </a:graphicData>
        </a:graphic>
      </p:graphicFrame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4E22E2D2-EA16-413E-9C94-5EDFC6D7FA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986116"/>
            <a:ext cx="4848808" cy="484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00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>
            <a:extLst>
              <a:ext uri="{FF2B5EF4-FFF2-40B4-BE49-F238E27FC236}">
                <a16:creationId xmlns:a16="http://schemas.microsoft.com/office/drawing/2014/main" id="{0252AF31-AF62-4B7B-811C-74F6A4E6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986116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Biyometrik Sistem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F4524D0-D98B-45F1-9763-B13A4FD9B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602" y="1986116"/>
            <a:ext cx="10061346" cy="4267199"/>
          </a:xfrm>
        </p:spPr>
      </p:pic>
    </p:spTree>
    <p:extLst>
      <p:ext uri="{BB962C8B-B14F-4D97-AF65-F5344CB8AC3E}">
        <p14:creationId xmlns:p14="http://schemas.microsoft.com/office/powerpoint/2010/main" val="1322091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>
            <a:extLst>
              <a:ext uri="{FF2B5EF4-FFF2-40B4-BE49-F238E27FC236}">
                <a16:creationId xmlns:a16="http://schemas.microsoft.com/office/drawing/2014/main" id="{0E08D2DA-4B82-4488-9AE5-4EC335023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995947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Değerlendirme Kümesi Sonuçları</a:t>
            </a:r>
          </a:p>
        </p:txBody>
      </p:sp>
      <p:graphicFrame>
        <p:nvGraphicFramePr>
          <p:cNvPr id="8" name="İçerik Yer Tutucusu 7">
            <a:extLst>
              <a:ext uri="{FF2B5EF4-FFF2-40B4-BE49-F238E27FC236}">
                <a16:creationId xmlns:a16="http://schemas.microsoft.com/office/drawing/2014/main" id="{E90278AE-88B8-4C45-9629-1C998B8F23F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40708152"/>
              </p:ext>
            </p:extLst>
          </p:nvPr>
        </p:nvGraphicFramePr>
        <p:xfrm>
          <a:off x="7527924" y="1995947"/>
          <a:ext cx="4664076" cy="27432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332038">
                  <a:extLst>
                    <a:ext uri="{9D8B030D-6E8A-4147-A177-3AD203B41FA5}">
                      <a16:colId xmlns:a16="http://schemas.microsoft.com/office/drawing/2014/main" val="1212310110"/>
                    </a:ext>
                  </a:extLst>
                </a:gridCol>
                <a:gridCol w="2332038">
                  <a:extLst>
                    <a:ext uri="{9D8B030D-6E8A-4147-A177-3AD203B41FA5}">
                      <a16:colId xmlns:a16="http://schemas.microsoft.com/office/drawing/2014/main" val="3768827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EHO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00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SQKK-GKM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MFKK-GKM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SQKK-DSA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MFKK-DSA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LTAS-DSA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29.94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27.74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32.64</a:t>
                      </a:r>
                    </a:p>
                    <a:p>
                      <a:pPr algn="ctr"/>
                      <a:r>
                        <a:rPr lang="tr-TR" sz="2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25.34</a:t>
                      </a:r>
                    </a:p>
                    <a:p>
                      <a:pPr algn="ctr"/>
                      <a:r>
                        <a:rPr lang="tr-TR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662656"/>
                  </a:ext>
                </a:extLst>
              </a:tr>
            </a:tbl>
          </a:graphicData>
        </a:graphic>
      </p:graphicFrame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4E22E2D2-EA16-413E-9C94-5EDFC6D7FA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" y="1995947"/>
            <a:ext cx="4862051" cy="486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0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>
            <a:extLst>
              <a:ext uri="{FF2B5EF4-FFF2-40B4-BE49-F238E27FC236}">
                <a16:creationId xmlns:a16="http://schemas.microsoft.com/office/drawing/2014/main" id="{0252AF31-AF62-4B7B-811C-74F6A4E6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986116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Konuşmacı Doğrulama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4D1CED-8E03-435F-B528-4883F757F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6" y="2011679"/>
            <a:ext cx="11523407" cy="484631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 sinyali birçok bilgi barındırmaktadır.</a:t>
            </a:r>
          </a:p>
          <a:p>
            <a:pPr marL="0" indent="0">
              <a:buNone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Konuşmacı doğrulama kimlik kabul veya reddetme işlemidir.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Konuşmacını doğrulamanın bazı avantajları konuya olan ilgiyi artırmıştır. </a:t>
            </a:r>
          </a:p>
        </p:txBody>
      </p:sp>
    </p:spTree>
    <p:extLst>
      <p:ext uri="{BB962C8B-B14F-4D97-AF65-F5344CB8AC3E}">
        <p14:creationId xmlns:p14="http://schemas.microsoft.com/office/powerpoint/2010/main" val="2752121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>
            <a:extLst>
              <a:ext uri="{FF2B5EF4-FFF2-40B4-BE49-F238E27FC236}">
                <a16:creationId xmlns:a16="http://schemas.microsoft.com/office/drawing/2014/main" id="{0252AF31-AF62-4B7B-811C-74F6A4E6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986116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Konuşmacı Doğrulama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4D1CED-8E03-435F-B528-4883F757F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1" y="2011679"/>
            <a:ext cx="11513573" cy="484631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Telekomünikasyon operatörleri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Banka işlemleri, çağrı merkezleri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Kişisel verilerin güvenliği</a:t>
            </a:r>
          </a:p>
          <a:p>
            <a:pPr marL="0" indent="0">
              <a:buNone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Çeşitli sistemlere erişim kontrolü 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090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>
            <a:extLst>
              <a:ext uri="{FF2B5EF4-FFF2-40B4-BE49-F238E27FC236}">
                <a16:creationId xmlns:a16="http://schemas.microsoft.com/office/drawing/2014/main" id="{0252AF31-AF62-4B7B-811C-74F6A4E6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986116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Konuşmacı Doğrulama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F4524D0-D98B-45F1-9763-B13A4FD9B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5" t="4007" r="2065" b="4007"/>
          <a:stretch/>
        </p:blipFill>
        <p:spPr>
          <a:xfrm>
            <a:off x="1071924" y="1986117"/>
            <a:ext cx="10077858" cy="4702275"/>
          </a:xfrm>
        </p:spPr>
      </p:pic>
    </p:spTree>
    <p:extLst>
      <p:ext uri="{BB962C8B-B14F-4D97-AF65-F5344CB8AC3E}">
        <p14:creationId xmlns:p14="http://schemas.microsoft.com/office/powerpoint/2010/main" val="841332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>
            <a:extLst>
              <a:ext uri="{FF2B5EF4-FFF2-40B4-BE49-F238E27FC236}">
                <a16:creationId xmlns:a16="http://schemas.microsoft.com/office/drawing/2014/main" id="{0252AF31-AF62-4B7B-811C-74F6A4E6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986116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Yanıltma Saldırıları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0305C448-563F-4029-BB4E-20D79F48429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1884" y="1986117"/>
            <a:ext cx="10058400" cy="43065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5448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>
            <a:extLst>
              <a:ext uri="{FF2B5EF4-FFF2-40B4-BE49-F238E27FC236}">
                <a16:creationId xmlns:a16="http://schemas.microsoft.com/office/drawing/2014/main" id="{0252AF31-AF62-4B7B-811C-74F6A4E6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986116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Yanıltma Saldırıları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E4D1CED-8E03-435F-B528-4883F757F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1" y="1986117"/>
            <a:ext cx="11513573" cy="487188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 Sentezleme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 Dönüştürme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Taklit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Tekrar Oynatma</a:t>
            </a:r>
          </a:p>
        </p:txBody>
      </p:sp>
    </p:spTree>
    <p:extLst>
      <p:ext uri="{BB962C8B-B14F-4D97-AF65-F5344CB8AC3E}">
        <p14:creationId xmlns:p14="http://schemas.microsoft.com/office/powerpoint/2010/main" val="343296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3">
            <a:extLst>
              <a:ext uri="{FF2B5EF4-FFF2-40B4-BE49-F238E27FC236}">
                <a16:creationId xmlns:a16="http://schemas.microsoft.com/office/drawing/2014/main" id="{0252AF31-AF62-4B7B-811C-74F6A4E6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986116"/>
          </a:xfrm>
        </p:spPr>
        <p:txBody>
          <a:bodyPr>
            <a:normAutofit/>
          </a:bodyPr>
          <a:lstStyle/>
          <a:p>
            <a:pPr algn="ctr"/>
            <a:r>
              <a:rPr lang="tr-TR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Yanıltma Saldırıları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7F4524D0-D98B-45F1-9763-B13A4FD9B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043" y="1986117"/>
            <a:ext cx="7241241" cy="4885539"/>
          </a:xfrm>
        </p:spPr>
      </p:pic>
    </p:spTree>
    <p:extLst>
      <p:ext uri="{BB962C8B-B14F-4D97-AF65-F5344CB8AC3E}">
        <p14:creationId xmlns:p14="http://schemas.microsoft.com/office/powerpoint/2010/main" val="2666900118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TM03457491[[fn=Büyük Şehir]]</Template>
  <TotalTime>1700</TotalTime>
  <Words>719</Words>
  <Application>Microsoft Office PowerPoint</Application>
  <PresentationFormat>Geniş ekran</PresentationFormat>
  <Paragraphs>193</Paragraphs>
  <Slides>30</Slides>
  <Notes>5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Wingdings</vt:lpstr>
      <vt:lpstr>Metropolitan</vt:lpstr>
      <vt:lpstr>Konuşmacı Doğrulama Sistemlerinde Tekrar Saldırısı Tespiti İçin Yapay Sinir Ağlarının Kullanılması</vt:lpstr>
      <vt:lpstr>Biyometrik Sistem</vt:lpstr>
      <vt:lpstr>Biyometrik Sistem</vt:lpstr>
      <vt:lpstr>Konuşmacı Doğrulama</vt:lpstr>
      <vt:lpstr>Konuşmacı Doğrulama</vt:lpstr>
      <vt:lpstr>Konuşmacı Doğrulama</vt:lpstr>
      <vt:lpstr>Yanıltma Saldırıları</vt:lpstr>
      <vt:lpstr>Yanıltma Saldırıları</vt:lpstr>
      <vt:lpstr>Yanıltma Saldırıları</vt:lpstr>
      <vt:lpstr>Yanıltma Saldırıları</vt:lpstr>
      <vt:lpstr>Veri Tabanı</vt:lpstr>
      <vt:lpstr>Veri Tabanı</vt:lpstr>
      <vt:lpstr>Öznitelikler</vt:lpstr>
      <vt:lpstr>Öznitelikler-MFKK</vt:lpstr>
      <vt:lpstr>Öznitelikler-UDOS</vt:lpstr>
      <vt:lpstr>Öznitelikler-SQKK</vt:lpstr>
      <vt:lpstr>Sınıflandırıcılar</vt:lpstr>
      <vt:lpstr>Sınıflandırıcılar-GKM</vt:lpstr>
      <vt:lpstr>Sınıflandırıcılar-GKM</vt:lpstr>
      <vt:lpstr>Sınıflandırıcılar-DSA</vt:lpstr>
      <vt:lpstr>Sınıflandırıcılar-DSA</vt:lpstr>
      <vt:lpstr>Sınıflandırıcılar-DSA</vt:lpstr>
      <vt:lpstr>Sınıflandırıcılar-DSA</vt:lpstr>
      <vt:lpstr>Sınıflandırıcılar-DSA</vt:lpstr>
      <vt:lpstr>Performans Kriteri</vt:lpstr>
      <vt:lpstr>Performans Kriteri-EHO</vt:lpstr>
      <vt:lpstr>Performans Kriteri-SHÖ</vt:lpstr>
      <vt:lpstr>Geliştirme Kümesi Sonuçları</vt:lpstr>
      <vt:lpstr>Geliştirme Kümesi Sonuçları</vt:lpstr>
      <vt:lpstr>Değerlendirme Kümesi Sonuçları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KONUŞMACI DOĞRULAMA SİSTEMLERİNDE TEKRAR SALDIRISI TESPİTİ İÇİN YAPAY SİNİR AĞLARININ KULLANILMASI</dc:title>
  <dc:creator>Bekir Bakar</dc:creator>
  <cp:lastModifiedBy>Bekir Bakar</cp:lastModifiedBy>
  <cp:revision>45</cp:revision>
  <dcterms:created xsi:type="dcterms:W3CDTF">2018-12-21T18:44:15Z</dcterms:created>
  <dcterms:modified xsi:type="dcterms:W3CDTF">2018-12-26T07:04:52Z</dcterms:modified>
</cp:coreProperties>
</file>